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4" r:id="rId2"/>
    <p:sldId id="267" r:id="rId3"/>
    <p:sldId id="268" r:id="rId4"/>
    <p:sldId id="269" r:id="rId5"/>
    <p:sldId id="270" r:id="rId6"/>
    <p:sldId id="271" r:id="rId7"/>
    <p:sldId id="272" r:id="rId8"/>
    <p:sldId id="273" r:id="rId9"/>
    <p:sldId id="274" r:id="rId10"/>
    <p:sldId id="261" r:id="rId11"/>
    <p:sldId id="262" r:id="rId12"/>
    <p:sldId id="263" r:id="rId13"/>
    <p:sldId id="256" r:id="rId14"/>
    <p:sldId id="257" r:id="rId15"/>
    <p:sldId id="259" r:id="rId16"/>
    <p:sldId id="258" r:id="rId17"/>
    <p:sldId id="265" r:id="rId18"/>
    <p:sldId id="26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84" autoAdjust="0"/>
    <p:restoredTop sz="94660"/>
  </p:normalViewPr>
  <p:slideViewPr>
    <p:cSldViewPr>
      <p:cViewPr>
        <p:scale>
          <a:sx n="70" d="100"/>
          <a:sy n="70" d="100"/>
        </p:scale>
        <p:origin x="-1272"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4CC9901-4F02-4980-8EFF-AD4A0A271461}" type="datetimeFigureOut">
              <a:rPr lang="en-US" smtClean="0"/>
              <a:pPr/>
              <a:t>12/3/2012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899C19E-E0FF-4635-B6A4-5B4A16A454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CC9901-4F02-4980-8EFF-AD4A0A271461}"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CC9901-4F02-4980-8EFF-AD4A0A271461}"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CC9901-4F02-4980-8EFF-AD4A0A271461}"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4CC9901-4F02-4980-8EFF-AD4A0A271461}"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99C19E-E0FF-4635-B6A4-5B4A16A454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4CC9901-4F02-4980-8EFF-AD4A0A271461}"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4CC9901-4F02-4980-8EFF-AD4A0A271461}" type="datetimeFigureOut">
              <a:rPr lang="en-US" smtClean="0"/>
              <a:pPr/>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4CC9901-4F02-4980-8EFF-AD4A0A271461}" type="datetimeFigureOut">
              <a:rPr lang="en-US" smtClean="0"/>
              <a:pPr/>
              <a:t>12/3/2012</a:t>
            </a:fld>
            <a:endParaRPr lang="en-US"/>
          </a:p>
        </p:txBody>
      </p:sp>
      <p:sp>
        <p:nvSpPr>
          <p:cNvPr id="8" name="Slide Number Placeholder 7"/>
          <p:cNvSpPr>
            <a:spLocks noGrp="1"/>
          </p:cNvSpPr>
          <p:nvPr>
            <p:ph type="sldNum" sz="quarter" idx="11"/>
          </p:nvPr>
        </p:nvSpPr>
        <p:spPr/>
        <p:txBody>
          <a:bodyPr/>
          <a:lstStyle/>
          <a:p>
            <a:fld id="{4899C19E-E0FF-4635-B6A4-5B4A16A454D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C9901-4F02-4980-8EFF-AD4A0A271461}" type="datetimeFigureOut">
              <a:rPr lang="en-US" smtClean="0"/>
              <a:pPr/>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4CC9901-4F02-4980-8EFF-AD4A0A271461}"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4899C19E-E0FF-4635-B6A4-5B4A16A454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F4CC9901-4F02-4980-8EFF-AD4A0A271461}"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99C19E-E0FF-4635-B6A4-5B4A16A454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4CC9901-4F02-4980-8EFF-AD4A0A271461}" type="datetimeFigureOut">
              <a:rPr lang="en-US" smtClean="0"/>
              <a:pPr/>
              <a:t>12/3/2012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899C19E-E0FF-4635-B6A4-5B4A16A454D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JbGo5plo2c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2209800"/>
            <a:ext cx="6480048" cy="230124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Inclusion</a:t>
            </a:r>
            <a:r>
              <a:rPr lang="en-US" dirty="0" smtClean="0"/>
              <a:t> </a:t>
            </a:r>
            <a:endParaRPr lang="en-US" dirty="0"/>
          </a:p>
        </p:txBody>
      </p:sp>
      <p:sp>
        <p:nvSpPr>
          <p:cNvPr id="5" name="Subtitle 4"/>
          <p:cNvSpPr>
            <a:spLocks noGrp="1"/>
          </p:cNvSpPr>
          <p:nvPr>
            <p:ph type="subTitle" idx="1"/>
          </p:nvPr>
        </p:nvSpPr>
        <p:spPr/>
        <p:txBody>
          <a:bodyPr>
            <a:normAutofit/>
          </a:bodyPr>
          <a:lstStyle/>
          <a:p>
            <a:r>
              <a:rPr lang="en-US" sz="2400" dirty="0" smtClean="0"/>
              <a:t>By: Shannen, Emily, Paola and Lauren</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itle 1"/>
          <p:cNvSpPr txBox="1">
            <a:spLocks/>
          </p:cNvSpPr>
          <p:nvPr/>
        </p:nvSpPr>
        <p:spPr>
          <a:xfrm>
            <a:off x="609600" y="1676400"/>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effectLst/>
                <a:uLnTx/>
                <a:uFillTx/>
                <a:latin typeface="+mj-lt"/>
                <a:ea typeface="+mj-ea"/>
                <a:cs typeface="+mj-cs"/>
              </a:rPr>
              <a:t>How will Inclusion affect other students?</a:t>
            </a:r>
            <a:endParaRPr kumimoji="0" lang="en-US" sz="4800" b="1" i="0" u="none" strike="noStrike" kern="1200" cap="none" spc="0" normalizeH="0" baseline="0" noProof="0" dirty="0">
              <a:ln>
                <a:noFill/>
              </a:ln>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19600" y="1295400"/>
            <a:ext cx="4457700" cy="487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609600" y="1371600"/>
            <a:ext cx="3352800" cy="4678204"/>
          </a:xfrm>
          <a:prstGeom prst="rect">
            <a:avLst/>
          </a:prstGeom>
          <a:noFill/>
        </p:spPr>
        <p:txBody>
          <a:bodyPr wrap="square" rtlCol="0">
            <a:spAutoFit/>
          </a:bodyPr>
          <a:lstStyle/>
          <a:p>
            <a:pPr marL="285750" indent="-285750">
              <a:buFont typeface="Arial" pitchFamily="34" charset="0"/>
              <a:buChar char="•"/>
            </a:pPr>
            <a:endParaRPr lang="en-US" dirty="0" smtClean="0"/>
          </a:p>
          <a:p>
            <a:pPr marL="285750" indent="-285750">
              <a:buFont typeface="Arial" pitchFamily="34" charset="0"/>
              <a:buChar char="•"/>
            </a:pPr>
            <a:r>
              <a:rPr lang="en-US" sz="2000" dirty="0" smtClean="0"/>
              <a:t>Students become more understanding of others differences </a:t>
            </a:r>
          </a:p>
          <a:p>
            <a:endParaRPr lang="en-US" sz="2000" dirty="0"/>
          </a:p>
          <a:p>
            <a:endParaRPr lang="en-US" sz="2000" dirty="0" smtClean="0"/>
          </a:p>
          <a:p>
            <a:endParaRPr lang="en-US" sz="2000" dirty="0" smtClean="0"/>
          </a:p>
          <a:p>
            <a:pPr marL="285750" indent="-285750">
              <a:buFont typeface="Arial" pitchFamily="34" charset="0"/>
              <a:buChar char="•"/>
            </a:pPr>
            <a:r>
              <a:rPr lang="en-US" sz="2000" dirty="0" smtClean="0"/>
              <a:t>Students with disabilities feel included</a:t>
            </a:r>
          </a:p>
          <a:p>
            <a:endParaRPr lang="en-US" sz="2000" dirty="0"/>
          </a:p>
          <a:p>
            <a:endParaRPr lang="en-US" sz="2000" dirty="0" smtClean="0"/>
          </a:p>
          <a:p>
            <a:endParaRPr lang="en-US" sz="2000" dirty="0" smtClean="0"/>
          </a:p>
          <a:p>
            <a:pPr marL="285750" indent="-285750">
              <a:buFont typeface="Arial" pitchFamily="34" charset="0"/>
              <a:buChar char="•"/>
            </a:pPr>
            <a:r>
              <a:rPr lang="en-US" sz="2000" dirty="0" smtClean="0"/>
              <a:t>Students with disabilities get to interact more with other students</a:t>
            </a:r>
            <a:endParaRPr lang="en-US" sz="2000" dirty="0"/>
          </a:p>
        </p:txBody>
      </p:sp>
      <p:sp>
        <p:nvSpPr>
          <p:cNvPr id="6" name="TextBox 5"/>
          <p:cNvSpPr txBox="1"/>
          <p:nvPr/>
        </p:nvSpPr>
        <p:spPr>
          <a:xfrm>
            <a:off x="1524000" y="457200"/>
            <a:ext cx="6096000" cy="707886"/>
          </a:xfrm>
          <a:prstGeom prst="rect">
            <a:avLst/>
          </a:prstGeom>
          <a:noFill/>
        </p:spPr>
        <p:txBody>
          <a:bodyPr wrap="square" rtlCol="0">
            <a:spAutoFit/>
          </a:bodyPr>
          <a:lstStyle/>
          <a:p>
            <a:pPr algn="ctr"/>
            <a:r>
              <a:rPr lang="en-US" sz="4000" dirty="0" smtClean="0"/>
              <a:t>Benefits</a:t>
            </a:r>
            <a:endParaRPr lang="en-US" sz="4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91200" y="1295400"/>
            <a:ext cx="2895600" cy="5262979"/>
          </a:xfrm>
          <a:prstGeom prst="rect">
            <a:avLst/>
          </a:prstGeom>
          <a:noFill/>
        </p:spPr>
        <p:txBody>
          <a:bodyPr wrap="square" rtlCol="0">
            <a:spAutoFit/>
          </a:bodyPr>
          <a:lstStyle/>
          <a:p>
            <a:pPr marL="285750" indent="-285750">
              <a:buFont typeface="Arial" pitchFamily="34" charset="0"/>
              <a:buChar char="•"/>
            </a:pPr>
            <a:r>
              <a:rPr lang="en-US" sz="2400" dirty="0" smtClean="0"/>
              <a:t>Negative impact on other students</a:t>
            </a:r>
          </a:p>
          <a:p>
            <a:endParaRPr lang="en-US" sz="2400" dirty="0" smtClean="0"/>
          </a:p>
          <a:p>
            <a:pPr marL="285750" indent="-285750">
              <a:buFont typeface="Arial" pitchFamily="34" charset="0"/>
              <a:buChar char="•"/>
            </a:pPr>
            <a:r>
              <a:rPr lang="en-US" sz="2400" dirty="0" smtClean="0"/>
              <a:t>Students with disabilities will be disruptive to others students</a:t>
            </a:r>
          </a:p>
          <a:p>
            <a:endParaRPr lang="en-US" sz="2400" dirty="0" smtClean="0"/>
          </a:p>
          <a:p>
            <a:pPr marL="285750" indent="-285750">
              <a:buFont typeface="Arial" pitchFamily="34" charset="0"/>
              <a:buChar char="•"/>
            </a:pPr>
            <a:r>
              <a:rPr lang="en-US" sz="2400" dirty="0" smtClean="0"/>
              <a:t>Other students wont get enough individual attention</a:t>
            </a:r>
          </a:p>
          <a:p>
            <a:endParaRPr lang="en-US" sz="2400" dirty="0" smtClean="0"/>
          </a:p>
          <a:p>
            <a:pPr marL="285750" indent="-285750">
              <a:buFont typeface="Arial" pitchFamily="34" charset="0"/>
              <a:buChar char="•"/>
            </a:pPr>
            <a:r>
              <a:rPr lang="en-US" sz="2400" dirty="0" smtClean="0"/>
              <a:t>Grades will drop</a:t>
            </a:r>
            <a:endParaRPr lang="en-US" sz="2400" dirty="0"/>
          </a:p>
        </p:txBody>
      </p:sp>
      <p:sp>
        <p:nvSpPr>
          <p:cNvPr id="5" name="TextBox 4"/>
          <p:cNvSpPr txBox="1"/>
          <p:nvPr/>
        </p:nvSpPr>
        <p:spPr>
          <a:xfrm>
            <a:off x="753701" y="457200"/>
            <a:ext cx="7467600" cy="923330"/>
          </a:xfrm>
          <a:prstGeom prst="rect">
            <a:avLst/>
          </a:prstGeom>
          <a:noFill/>
        </p:spPr>
        <p:txBody>
          <a:bodyPr wrap="square" rtlCol="0">
            <a:spAutoFit/>
          </a:bodyPr>
          <a:lstStyle/>
          <a:p>
            <a:pPr algn="ctr"/>
            <a:r>
              <a:rPr lang="en-US" sz="5400" dirty="0" smtClean="0"/>
              <a:t>Concerns</a:t>
            </a:r>
            <a:endParaRPr lang="en-US" sz="5400"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3701" y="1380530"/>
            <a:ext cx="4916967" cy="44868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5.esc13.net/thescoop/special/files/2012/10/inclusion_lin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itle 3"/>
          <p:cNvSpPr>
            <a:spLocks noGrp="1"/>
          </p:cNvSpPr>
          <p:nvPr>
            <p:ph type="title"/>
          </p:nvPr>
        </p:nvSpPr>
        <p:spPr/>
        <p:txBody>
          <a:bodyPr/>
          <a:lstStyle/>
          <a:p>
            <a:pPr algn="ctr"/>
            <a:r>
              <a:rPr lang="en-US" dirty="0" smtClean="0">
                <a:solidFill>
                  <a:schemeClr val="accent1">
                    <a:lumMod val="50000"/>
                  </a:schemeClr>
                </a:solidFill>
              </a:rPr>
              <a:t>Parents Views on Inclusion </a:t>
            </a:r>
            <a:endParaRPr lang="en-US" dirty="0">
              <a:solidFill>
                <a:schemeClr val="accent1">
                  <a:lumMod val="50000"/>
                </a:schemeClr>
              </a:solidFill>
            </a:endParaRPr>
          </a:p>
        </p:txBody>
      </p:sp>
      <p:sp>
        <p:nvSpPr>
          <p:cNvPr id="5" name="Content Placeholder 4"/>
          <p:cNvSpPr>
            <a:spLocks noGrp="1"/>
          </p:cNvSpPr>
          <p:nvPr>
            <p:ph idx="1"/>
          </p:nvPr>
        </p:nvSpPr>
        <p:spPr>
          <a:xfrm>
            <a:off x="457200" y="1371600"/>
            <a:ext cx="7467600" cy="4525963"/>
          </a:xfrm>
        </p:spPr>
        <p:txBody>
          <a:bodyPr/>
          <a:lstStyle/>
          <a:p>
            <a:r>
              <a:rPr lang="en-US" dirty="0" smtClean="0">
                <a:solidFill>
                  <a:schemeClr val="accent2">
                    <a:lumMod val="50000"/>
                  </a:schemeClr>
                </a:solidFill>
              </a:rPr>
              <a:t>For it</a:t>
            </a:r>
          </a:p>
          <a:p>
            <a:pPr lvl="1"/>
            <a:r>
              <a:rPr lang="en-US" dirty="0" smtClean="0">
                <a:solidFill>
                  <a:schemeClr val="accent2">
                    <a:lumMod val="50000"/>
                  </a:schemeClr>
                </a:solidFill>
              </a:rPr>
              <a:t>Social, Emotional, Intellectual</a:t>
            </a:r>
          </a:p>
          <a:p>
            <a:r>
              <a:rPr lang="en-US" dirty="0" smtClean="0">
                <a:solidFill>
                  <a:schemeClr val="accent2">
                    <a:lumMod val="50000"/>
                  </a:schemeClr>
                </a:solidFill>
              </a:rPr>
              <a:t>Against it</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Teachers Views on Inclusion</a:t>
            </a:r>
            <a:endParaRPr lang="en-US" dirty="0"/>
          </a:p>
        </p:txBody>
      </p:sp>
      <p:sp>
        <p:nvSpPr>
          <p:cNvPr id="3" name="Content Placeholder 2"/>
          <p:cNvSpPr>
            <a:spLocks noGrp="1"/>
          </p:cNvSpPr>
          <p:nvPr>
            <p:ph idx="1"/>
          </p:nvPr>
        </p:nvSpPr>
        <p:spPr/>
        <p:txBody>
          <a:bodyPr/>
          <a:lstStyle/>
          <a:p>
            <a:r>
              <a:rPr lang="en-US" dirty="0" smtClean="0"/>
              <a:t>Positive</a:t>
            </a:r>
          </a:p>
          <a:p>
            <a:pPr lvl="1"/>
            <a:r>
              <a:rPr lang="en-US" dirty="0" smtClean="0"/>
              <a:t>Educated</a:t>
            </a:r>
          </a:p>
          <a:p>
            <a:pPr lvl="1"/>
            <a:endParaRPr lang="en-US" dirty="0" smtClean="0"/>
          </a:p>
          <a:p>
            <a:pPr lvl="1">
              <a:buNone/>
            </a:pPr>
            <a:endParaRPr lang="en-US" dirty="0" smtClean="0"/>
          </a:p>
          <a:p>
            <a:pPr lvl="1">
              <a:buNone/>
            </a:pPr>
            <a:endParaRPr lang="en-US" dirty="0" smtClean="0"/>
          </a:p>
          <a:p>
            <a:r>
              <a:rPr lang="en-US" dirty="0" smtClean="0"/>
              <a:t>Negative</a:t>
            </a:r>
          </a:p>
          <a:p>
            <a:pPr lvl="1"/>
            <a:r>
              <a:rPr lang="en-US" dirty="0" smtClean="0"/>
              <a:t>Uneducated</a:t>
            </a:r>
          </a:p>
        </p:txBody>
      </p:sp>
      <p:pic>
        <p:nvPicPr>
          <p:cNvPr id="17410" name="Picture 2" descr="http://littleedventures.com/blog/wp-content/uploads/2009/06/pincelebrateinclusionw300h354.jpg"/>
          <p:cNvPicPr>
            <a:picLocks noChangeAspect="1" noChangeArrowheads="1"/>
          </p:cNvPicPr>
          <p:nvPr/>
        </p:nvPicPr>
        <p:blipFill>
          <a:blip r:embed="rId2" cstate="print"/>
          <a:srcRect/>
          <a:stretch>
            <a:fillRect/>
          </a:stretch>
        </p:blipFill>
        <p:spPr bwMode="auto">
          <a:xfrm>
            <a:off x="2971800" y="1371600"/>
            <a:ext cx="1828800" cy="2157984"/>
          </a:xfrm>
          <a:prstGeom prst="rect">
            <a:avLst/>
          </a:prstGeom>
          <a:noFill/>
        </p:spPr>
      </p:pic>
      <p:pic>
        <p:nvPicPr>
          <p:cNvPr id="17412" name="Picture 4" descr="http://2.bp.blogspot.com/-pxwjVYvecRM/UCnF9g4_jrI/AAAAAAAABlY/LhePzwyqOJw/s1600/stressed_out_teacher.jpg"/>
          <p:cNvPicPr>
            <a:picLocks noChangeAspect="1" noChangeArrowheads="1"/>
          </p:cNvPicPr>
          <p:nvPr/>
        </p:nvPicPr>
        <p:blipFill>
          <a:blip r:embed="rId3" cstate="print"/>
          <a:srcRect/>
          <a:stretch>
            <a:fillRect/>
          </a:stretch>
        </p:blipFill>
        <p:spPr bwMode="auto">
          <a:xfrm>
            <a:off x="4038600" y="3962400"/>
            <a:ext cx="3631669" cy="246776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normAutofit fontScale="90000"/>
          </a:bodyPr>
          <a:lstStyle/>
          <a:p>
            <a:pPr algn="ctr"/>
            <a:r>
              <a:rPr lang="en-US" dirty="0" smtClean="0"/>
              <a:t>What Can help Teachers Include Special Education Students In Their Classroom</a:t>
            </a:r>
            <a:endParaRPr lang="en-US" dirty="0"/>
          </a:p>
        </p:txBody>
      </p:sp>
      <p:sp>
        <p:nvSpPr>
          <p:cNvPr id="3" name="Content Placeholder 2"/>
          <p:cNvSpPr>
            <a:spLocks noGrp="1"/>
          </p:cNvSpPr>
          <p:nvPr>
            <p:ph idx="1"/>
          </p:nvPr>
        </p:nvSpPr>
        <p:spPr>
          <a:xfrm>
            <a:off x="457200" y="2209800"/>
            <a:ext cx="8001000" cy="3916363"/>
          </a:xfrm>
        </p:spPr>
        <p:txBody>
          <a:bodyPr/>
          <a:lstStyle/>
          <a:p>
            <a:r>
              <a:rPr lang="en-US" dirty="0"/>
              <a:t>Universal design for learning (UDL)</a:t>
            </a:r>
          </a:p>
        </p:txBody>
      </p:sp>
      <p:pic>
        <p:nvPicPr>
          <p:cNvPr id="15362" name="Picture 2" descr="http://profile.ak.fbcdn.net/hprofile-ak-snc4/41605_2219614059_612_n.jpg"/>
          <p:cNvPicPr>
            <a:picLocks noChangeAspect="1" noChangeArrowheads="1"/>
          </p:cNvPicPr>
          <p:nvPr/>
        </p:nvPicPr>
        <p:blipFill>
          <a:blip r:embed="rId2" cstate="print"/>
          <a:srcRect/>
          <a:stretch>
            <a:fillRect/>
          </a:stretch>
        </p:blipFill>
        <p:spPr bwMode="auto">
          <a:xfrm>
            <a:off x="2133600" y="3429000"/>
            <a:ext cx="4191000" cy="251460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Why School Districts Enforce Inclusion </a:t>
            </a:r>
            <a:endParaRPr lang="en-US" dirty="0"/>
          </a:p>
        </p:txBody>
      </p:sp>
      <p:sp>
        <p:nvSpPr>
          <p:cNvPr id="3" name="Content Placeholder 2"/>
          <p:cNvSpPr>
            <a:spLocks noGrp="1"/>
          </p:cNvSpPr>
          <p:nvPr>
            <p:ph idx="1"/>
          </p:nvPr>
        </p:nvSpPr>
        <p:spPr>
          <a:xfrm>
            <a:off x="457200" y="1600200"/>
            <a:ext cx="5181600" cy="4525963"/>
          </a:xfrm>
        </p:spPr>
        <p:txBody>
          <a:bodyPr/>
          <a:lstStyle/>
          <a:p>
            <a:r>
              <a:rPr lang="en-US" dirty="0" smtClean="0"/>
              <a:t>Save Money</a:t>
            </a:r>
          </a:p>
          <a:p>
            <a:endParaRPr lang="en-US" dirty="0" smtClean="0"/>
          </a:p>
          <a:p>
            <a:endParaRPr lang="en-US" dirty="0" smtClean="0"/>
          </a:p>
          <a:p>
            <a:endParaRPr lang="en-US" dirty="0" smtClean="0"/>
          </a:p>
          <a:p>
            <a:pPr>
              <a:buNone/>
            </a:pPr>
            <a:endParaRPr lang="en-US" dirty="0" smtClean="0"/>
          </a:p>
          <a:p>
            <a:r>
              <a:rPr lang="en-US" dirty="0" smtClean="0"/>
              <a:t>Allow special education children to have a “normal” education. </a:t>
            </a:r>
            <a:endParaRPr lang="en-US" dirty="0"/>
          </a:p>
        </p:txBody>
      </p:sp>
      <p:pic>
        <p:nvPicPr>
          <p:cNvPr id="16386" name="Picture 2" descr="http://cdn2-b.examiner.com/sites/default/files/styles/image_content_width/hash/0a/2e/0a2e66fe265b45f2ad961fc54b3d4fc4.jpg"/>
          <p:cNvPicPr>
            <a:picLocks noChangeAspect="1" noChangeArrowheads="1"/>
          </p:cNvPicPr>
          <p:nvPr/>
        </p:nvPicPr>
        <p:blipFill>
          <a:blip r:embed="rId2" cstate="print"/>
          <a:srcRect/>
          <a:stretch>
            <a:fillRect/>
          </a:stretch>
        </p:blipFill>
        <p:spPr bwMode="auto">
          <a:xfrm>
            <a:off x="5562600" y="4241800"/>
            <a:ext cx="3352800" cy="2235200"/>
          </a:xfrm>
          <a:prstGeom prst="rect">
            <a:avLst/>
          </a:prstGeom>
          <a:noFill/>
        </p:spPr>
      </p:pic>
      <p:pic>
        <p:nvPicPr>
          <p:cNvPr id="16388" name="Picture 4" descr="https://encrypted-tbn2.gstatic.com/images?q=tbn:ANd9GcTd7yB7PnrBGKBees0465PmSYSj1B2jNJx40iKAbhCqCNt45cLn"/>
          <p:cNvPicPr>
            <a:picLocks noChangeAspect="1" noChangeArrowheads="1"/>
          </p:cNvPicPr>
          <p:nvPr/>
        </p:nvPicPr>
        <p:blipFill>
          <a:blip r:embed="rId3" cstate="print"/>
          <a:srcRect/>
          <a:stretch>
            <a:fillRect/>
          </a:stretch>
        </p:blipFill>
        <p:spPr bwMode="auto">
          <a:xfrm>
            <a:off x="3505200" y="1828800"/>
            <a:ext cx="2209800" cy="219998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Aides</a:t>
            </a:r>
            <a:endParaRPr lang="en-US" dirty="0"/>
          </a:p>
        </p:txBody>
      </p:sp>
      <p:sp>
        <p:nvSpPr>
          <p:cNvPr id="3" name="Content Placeholder 2"/>
          <p:cNvSpPr>
            <a:spLocks noGrp="1"/>
          </p:cNvSpPr>
          <p:nvPr>
            <p:ph idx="1"/>
          </p:nvPr>
        </p:nvSpPr>
        <p:spPr/>
        <p:txBody>
          <a:bodyPr/>
          <a:lstStyle/>
          <a:p>
            <a:r>
              <a:rPr lang="en-US" dirty="0" smtClean="0"/>
              <a:t>Teachers aides are playing increasingly prominent roles in the education of students with disabilities</a:t>
            </a:r>
          </a:p>
          <a:p>
            <a:r>
              <a:rPr lang="en-US" dirty="0" smtClean="0"/>
              <a:t> Parents want to ensure that their children are getting the help they need</a:t>
            </a:r>
          </a:p>
          <a:p>
            <a:r>
              <a:rPr lang="en-US" dirty="0" smtClean="0"/>
              <a:t>The teachers aides are really close to the students on a daily basis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Aids </a:t>
            </a:r>
            <a:endParaRPr lang="en-US" dirty="0"/>
          </a:p>
        </p:txBody>
      </p:sp>
      <p:sp>
        <p:nvSpPr>
          <p:cNvPr id="3" name="Content Placeholder 2"/>
          <p:cNvSpPr>
            <a:spLocks noGrp="1"/>
          </p:cNvSpPr>
          <p:nvPr>
            <p:ph idx="1"/>
          </p:nvPr>
        </p:nvSpPr>
        <p:spPr/>
        <p:txBody>
          <a:bodyPr/>
          <a:lstStyle/>
          <a:p>
            <a:r>
              <a:rPr lang="en-US" dirty="0" smtClean="0"/>
              <a:t>They have physical contact with the students with disabilities</a:t>
            </a:r>
          </a:p>
          <a:p>
            <a:r>
              <a:rPr lang="en-US" dirty="0" smtClean="0"/>
              <a:t> The aides help them move around and help them move there hands, legs and push their wheel chair</a:t>
            </a:r>
          </a:p>
          <a:p>
            <a:r>
              <a:rPr lang="en-US" dirty="0" smtClean="0"/>
              <a:t>The teacher aide is at access to the student</a:t>
            </a:r>
          </a:p>
          <a:p>
            <a:r>
              <a:rPr lang="en-US" dirty="0" smtClean="0"/>
              <a:t>They will always will be next to them in the classroom working with them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Special needs children that have their core classes in a special education room and the rest of their activities with the general education students.</a:t>
            </a:r>
            <a:endParaRPr lang="en-US" dirty="0" smtClean="0">
              <a:latin typeface="Times New Roman" pitchFamily="18" charset="0"/>
              <a:cs typeface="Times New Roman" pitchFamily="18" charset="0"/>
              <a:hlinkClick r:id="rId2"/>
            </a:endParaRPr>
          </a:p>
          <a:p>
            <a:r>
              <a:rPr lang="en-US" dirty="0" smtClean="0">
                <a:hlinkClick r:id="rId2"/>
              </a:rPr>
              <a:t>http</a:t>
            </a:r>
            <a:r>
              <a:rPr lang="en-US" dirty="0" smtClean="0">
                <a:hlinkClick r:id="rId2"/>
              </a:rPr>
              <a:t>://</a:t>
            </a:r>
            <a:r>
              <a:rPr lang="en-US" dirty="0" smtClean="0">
                <a:hlinkClick r:id="rId2"/>
              </a:rPr>
              <a:t>www.youtube.com/watch?v=JbGo5plo2cY</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Profound</a:t>
            </a:r>
            <a:r>
              <a:rPr lang="en-US" dirty="0" smtClean="0"/>
              <a:t>: Intellectual Disability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IQ : below 20</a:t>
            </a:r>
          </a:p>
          <a:p>
            <a:r>
              <a:rPr lang="en-US" dirty="0" smtClean="0"/>
              <a:t>Emotions cannot be easily measured which leads to aggression.</a:t>
            </a:r>
          </a:p>
          <a:p>
            <a:r>
              <a:rPr lang="en-US" dirty="0" smtClean="0"/>
              <a:t>Communication is difficult for people who are diagnosed as profound</a:t>
            </a:r>
          </a:p>
          <a:p>
            <a:r>
              <a:rPr lang="en-US" dirty="0" smtClean="0"/>
              <a:t>Usually these individuals not only suffer intellectually from their disability but have other health problems as well</a:t>
            </a:r>
          </a:p>
          <a:p>
            <a:r>
              <a:rPr lang="en-US" dirty="0" smtClean="0"/>
              <a:t>Shows happiness when interacted with stimuli they are familiar with</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Profound</a:t>
            </a:r>
            <a:r>
              <a:rPr lang="en-US" dirty="0" smtClean="0"/>
              <a:t>: In the classroom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Inclusion for students who are diagnosed as profound would most likely have a harder time adapting to inclusion of the classroom.</a:t>
            </a:r>
          </a:p>
          <a:p>
            <a:r>
              <a:rPr lang="en-US" dirty="0" smtClean="0"/>
              <a:t>Their dealings with aggression, lack of communication, and unable to read emotions may be harder to deal with in a classroom of inclusion.</a:t>
            </a:r>
          </a:p>
          <a:p>
            <a:r>
              <a:rPr lang="en-US" dirty="0" smtClean="0"/>
              <a:t>The disability students and other classmates may be affected by each other.</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Severe</a:t>
            </a:r>
            <a:r>
              <a:rPr lang="en-US" dirty="0" smtClean="0"/>
              <a:t>: Intellectual Disability</a:t>
            </a:r>
            <a:endParaRPr lang="en-US" dirty="0"/>
          </a:p>
        </p:txBody>
      </p:sp>
      <p:sp>
        <p:nvSpPr>
          <p:cNvPr id="3" name="Content Placeholder 2"/>
          <p:cNvSpPr>
            <a:spLocks noGrp="1"/>
          </p:cNvSpPr>
          <p:nvPr>
            <p:ph idx="1"/>
          </p:nvPr>
        </p:nvSpPr>
        <p:spPr/>
        <p:txBody>
          <a:bodyPr>
            <a:normAutofit lnSpcReduction="10000"/>
          </a:bodyPr>
          <a:lstStyle/>
          <a:p>
            <a:r>
              <a:rPr lang="en-US" dirty="0" smtClean="0"/>
              <a:t>IQ: 20-34</a:t>
            </a:r>
          </a:p>
          <a:p>
            <a:r>
              <a:rPr lang="en-US" dirty="0" smtClean="0"/>
              <a:t>Aggression and depression is common with people who have been diagnosed as severe.</a:t>
            </a:r>
          </a:p>
          <a:p>
            <a:r>
              <a:rPr lang="en-US" dirty="0" smtClean="0"/>
              <a:t>Severe ID sometimes suffer with the lack of social skills</a:t>
            </a:r>
          </a:p>
          <a:p>
            <a:r>
              <a:rPr lang="en-US" dirty="0" smtClean="0"/>
              <a:t>Have problems with daily activities</a:t>
            </a:r>
          </a:p>
          <a:p>
            <a:r>
              <a:rPr lang="en-US" dirty="0" smtClean="0"/>
              <a:t>Severe and Profound are studied and identified together a lot of the times.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Severe</a:t>
            </a:r>
            <a:r>
              <a:rPr lang="en-US" dirty="0" smtClean="0"/>
              <a:t>: In the classroom</a:t>
            </a:r>
            <a:endParaRPr lang="en-US" dirty="0"/>
          </a:p>
        </p:txBody>
      </p:sp>
      <p:sp>
        <p:nvSpPr>
          <p:cNvPr id="3" name="Content Placeholder 2"/>
          <p:cNvSpPr>
            <a:spLocks noGrp="1"/>
          </p:cNvSpPr>
          <p:nvPr>
            <p:ph idx="1"/>
          </p:nvPr>
        </p:nvSpPr>
        <p:spPr/>
        <p:txBody>
          <a:bodyPr/>
          <a:lstStyle/>
          <a:p>
            <a:r>
              <a:rPr lang="en-US" dirty="0" smtClean="0"/>
              <a:t>Individuals with severe intellectual disability have an extreme lack of social skills.</a:t>
            </a:r>
          </a:p>
          <a:p>
            <a:r>
              <a:rPr lang="en-US" dirty="0" smtClean="0"/>
              <a:t>Although people with severe ID have a lot of the same issues that profound ID people have to deal with, a classroom situation may be better for some severe ID students so they can improve their social skills.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Moderate</a:t>
            </a:r>
            <a:r>
              <a:rPr lang="en-US" dirty="0" smtClean="0"/>
              <a:t>: Intellectual Disability</a:t>
            </a:r>
            <a:endParaRPr lang="en-US" dirty="0"/>
          </a:p>
        </p:txBody>
      </p:sp>
      <p:sp>
        <p:nvSpPr>
          <p:cNvPr id="3" name="Content Placeholder 2"/>
          <p:cNvSpPr>
            <a:spLocks noGrp="1"/>
          </p:cNvSpPr>
          <p:nvPr>
            <p:ph idx="1"/>
          </p:nvPr>
        </p:nvSpPr>
        <p:spPr/>
        <p:txBody>
          <a:bodyPr/>
          <a:lstStyle/>
          <a:p>
            <a:r>
              <a:rPr lang="en-US" dirty="0" smtClean="0"/>
              <a:t>IQ: 35-49</a:t>
            </a:r>
          </a:p>
          <a:p>
            <a:r>
              <a:rPr lang="en-US" dirty="0" smtClean="0"/>
              <a:t>People diagnosed with moderated ID usually suffer from anxiety more then any other Intellectual Disability.</a:t>
            </a:r>
          </a:p>
          <a:p>
            <a:r>
              <a:rPr lang="en-US" dirty="0" smtClean="0"/>
              <a:t>Moderate has less health concerns that people with Severe or Profound ID</a:t>
            </a:r>
          </a:p>
          <a:p>
            <a:r>
              <a:rPr lang="en-US" dirty="0" smtClean="0"/>
              <a:t>Usually have behavioral problems.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Moderate</a:t>
            </a:r>
            <a:r>
              <a:rPr lang="en-US" dirty="0" smtClean="0"/>
              <a:t>: In the classroom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People diagnosed with moderate disabilities usually have many behavior problems.</a:t>
            </a:r>
          </a:p>
          <a:p>
            <a:r>
              <a:rPr lang="en-US" dirty="0" smtClean="0"/>
              <a:t>Sometimes the individual can cause harm to others or themselves.</a:t>
            </a:r>
          </a:p>
          <a:p>
            <a:r>
              <a:rPr lang="en-US" dirty="0" smtClean="0"/>
              <a:t>This behavioral issue may be a problem to the teacher while trying to teach a whole class and deal with an individual who is misbehaving.</a:t>
            </a:r>
          </a:p>
          <a:p>
            <a:r>
              <a:rPr lang="en-US" dirty="0" smtClean="0"/>
              <a:t>Although some students may not have behavior issues and the could do well in an inclusion classroom.</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Mild</a:t>
            </a:r>
            <a:r>
              <a:rPr lang="en-US" dirty="0" smtClean="0"/>
              <a:t>: Intellectual Disability</a:t>
            </a:r>
            <a:endParaRPr lang="en-US" dirty="0"/>
          </a:p>
        </p:txBody>
      </p:sp>
      <p:sp>
        <p:nvSpPr>
          <p:cNvPr id="3" name="Content Placeholder 2"/>
          <p:cNvSpPr>
            <a:spLocks noGrp="1"/>
          </p:cNvSpPr>
          <p:nvPr>
            <p:ph idx="1"/>
          </p:nvPr>
        </p:nvSpPr>
        <p:spPr/>
        <p:txBody>
          <a:bodyPr>
            <a:normAutofit lnSpcReduction="10000"/>
          </a:bodyPr>
          <a:lstStyle/>
          <a:p>
            <a:r>
              <a:rPr lang="en-US" dirty="0" smtClean="0"/>
              <a:t>IQ: 50-70</a:t>
            </a:r>
          </a:p>
          <a:p>
            <a:r>
              <a:rPr lang="en-US" dirty="0" smtClean="0"/>
              <a:t>Verbal aggression is very common with Mild ID</a:t>
            </a:r>
          </a:p>
          <a:p>
            <a:r>
              <a:rPr lang="en-US" dirty="0" smtClean="0"/>
              <a:t>Live their day to day life pretty normally. </a:t>
            </a:r>
          </a:p>
          <a:p>
            <a:r>
              <a:rPr lang="en-US" dirty="0" smtClean="0"/>
              <a:t>Hold same jobs as people without intellectual disabilities but doesn’t get paid as much</a:t>
            </a:r>
          </a:p>
          <a:p>
            <a:r>
              <a:rPr lang="en-US" dirty="0" smtClean="0"/>
              <a:t>Compared to Moderate ID because some cases are similar</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Mild</a:t>
            </a:r>
            <a:r>
              <a:rPr lang="en-US" dirty="0" smtClean="0"/>
              <a:t>: In the classroom</a:t>
            </a:r>
            <a:endParaRPr lang="en-US" dirty="0"/>
          </a:p>
        </p:txBody>
      </p:sp>
      <p:sp>
        <p:nvSpPr>
          <p:cNvPr id="3" name="Content Placeholder 2"/>
          <p:cNvSpPr>
            <a:spLocks noGrp="1"/>
          </p:cNvSpPr>
          <p:nvPr>
            <p:ph idx="1"/>
          </p:nvPr>
        </p:nvSpPr>
        <p:spPr/>
        <p:txBody>
          <a:bodyPr>
            <a:normAutofit lnSpcReduction="10000"/>
          </a:bodyPr>
          <a:lstStyle/>
          <a:p>
            <a:r>
              <a:rPr lang="en-US" dirty="0" smtClean="0"/>
              <a:t>Since the IQ of Mild Intellectual Disability is higher then the rest and somewhat borderline of intellectual functioning they are usually already in classrooms with students who don’t suffer from ID.</a:t>
            </a:r>
          </a:p>
          <a:p>
            <a:r>
              <a:rPr lang="en-US" dirty="0" smtClean="0"/>
              <a:t>A teacher would still have to pay more attention to the individual because they could easily fall behind and become frustrated openly due to aggression.</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337</TotalTime>
  <Words>660</Words>
  <Application>Microsoft Office PowerPoint</Application>
  <PresentationFormat>On-screen Show (4:3)</PresentationFormat>
  <Paragraphs>93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Technic</vt:lpstr>
      <vt:lpstr>Inclusion </vt:lpstr>
      <vt:lpstr>Profound: Intellectual Disability</vt:lpstr>
      <vt:lpstr>Profound: In the classroom</vt:lpstr>
      <vt:lpstr>Severe: Intellectual Disability</vt:lpstr>
      <vt:lpstr>Severe: In the classroom</vt:lpstr>
      <vt:lpstr>Moderate: Intellectual Disability</vt:lpstr>
      <vt:lpstr>Moderate: In the classroom</vt:lpstr>
      <vt:lpstr>Mild: Intellectual Disability</vt:lpstr>
      <vt:lpstr>Mild: In the classroom</vt:lpstr>
      <vt:lpstr>Slide 10</vt:lpstr>
      <vt:lpstr>Slide 11</vt:lpstr>
      <vt:lpstr>Slide 12</vt:lpstr>
      <vt:lpstr>Parents Views on Inclusion </vt:lpstr>
      <vt:lpstr>Teachers Views on Inclusion</vt:lpstr>
      <vt:lpstr>What Can help Teachers Include Special Education Students In Their Classroom</vt:lpstr>
      <vt:lpstr>Why School Districts Enforce Inclusion </vt:lpstr>
      <vt:lpstr>Teacher Aides</vt:lpstr>
      <vt:lpstr>Teacher Aids </vt:lpstr>
      <vt:lpstr>Video</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Parents Views on Inclusion</dc:title>
  <dc:creator>Shannen</dc:creator>
  <cp:lastModifiedBy>Shannen</cp:lastModifiedBy>
  <cp:revision>29</cp:revision>
  <dcterms:created xsi:type="dcterms:W3CDTF">2012-11-29T20:49:28Z</dcterms:created>
  <dcterms:modified xsi:type="dcterms:W3CDTF">2012-12-03T17:55:39Z</dcterms:modified>
</cp:coreProperties>
</file>